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9721-3A6B-4559-8CB6-83C4C6886A57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DAA3C-E983-4C7E-9185-0A6C5FD00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30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Collateral flow talk proposal: Marek Jauss, Assessment of Collateral Flow with Ulstrasound – Is it Clinically Relevant? Eva Bartels proposal 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EE8199-DF11-4950-AFCC-C94A59E195E5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036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9B7E4-C111-4600-9FFC-9F0D58A1FBA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17B75-0418-4A66-91CD-4E4C8D1F6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087854"/>
              </p:ext>
            </p:extLst>
          </p:nvPr>
        </p:nvGraphicFramePr>
        <p:xfrm>
          <a:off x="228600" y="762000"/>
          <a:ext cx="8700087" cy="5803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399"/>
                <a:gridCol w="1879600"/>
                <a:gridCol w="1981200"/>
                <a:gridCol w="2070689"/>
                <a:gridCol w="1600199"/>
              </a:tblGrid>
              <a:tr h="411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r-Latn-RS" sz="1600" b="1" dirty="0">
                        <a:effectLst/>
                        <a:latin typeface="+mn-lt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Room 1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Room 2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Room 3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Room 4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noFill/>
                  </a:tcPr>
                </a:tc>
              </a:tr>
              <a:tr h="883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8.30-10.30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TC1: Extracranial arteries examination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TC2: B mode Brain Sonography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TC3:</a:t>
                      </a:r>
                      <a:r>
                        <a:rPr lang="sr-Latn-RS" sz="16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+mn-lt"/>
                        </a:rPr>
                        <a:t>Echocardiography </a:t>
                      </a:r>
                      <a:r>
                        <a:rPr lang="en-US" sz="1600" b="1" dirty="0">
                          <a:effectLst/>
                          <a:latin typeface="+mn-lt"/>
                        </a:rPr>
                        <a:t>for </a:t>
                      </a:r>
                      <a:r>
                        <a:rPr lang="en-US" sz="1600" b="1" dirty="0" err="1">
                          <a:effectLst/>
                          <a:latin typeface="+mn-lt"/>
                        </a:rPr>
                        <a:t>Neurosonologists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</a:tr>
              <a:tr h="31298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10.30-11.00 Coffee Break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906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11.00-13.00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(TC1)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(TC2)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(TC3)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Certification Exam</a:t>
                      </a:r>
                      <a:endParaRPr lang="sr-Latn-RS" sz="16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</a:rPr>
                        <a:t>Theoretical Exam</a:t>
                      </a:r>
                      <a:endParaRPr lang="sr-Latn-R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</a:tr>
              <a:tr h="33607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Lunch Break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933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14.00-16.00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TC4: Intracranial vascular examination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TC5: Nerves and Muscles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TC6: </a:t>
                      </a:r>
                      <a:r>
                        <a:rPr lang="hr-H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Ocular and orbital ultrasound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089" marR="64089" marT="8901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Certification Exam</a:t>
                      </a:r>
                      <a:endParaRPr lang="sr-Latn-RS" sz="16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</a:rPr>
                        <a:t>Practical Exam</a:t>
                      </a:r>
                      <a:endParaRPr lang="sr-Latn-R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</a:tr>
              <a:tr h="31362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16.00-16.30 Coffee Break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626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16.30-18.30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(TC4)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(TC5)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Demonstration &amp; Hands-on (TC6)</a:t>
                      </a:r>
                      <a:endParaRPr lang="sr-Latn-R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 marL="64089" marR="64089" marT="8901" marB="0">
                    <a:solidFill>
                      <a:srgbClr val="FF0000"/>
                    </a:solidFill>
                  </a:tcPr>
                </a:tc>
              </a:tr>
              <a:tr h="44382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20.00</a:t>
                      </a:r>
                      <a:r>
                        <a:rPr lang="sr-Latn-RS" sz="1800" b="1" dirty="0" smtClean="0">
                          <a:effectLst/>
                          <a:latin typeface="+mn-lt"/>
                        </a:rPr>
                        <a:t>-22.00</a:t>
                      </a:r>
                      <a:r>
                        <a:rPr lang="sr-Latn-RS" sz="18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+mn-lt"/>
                        </a:rPr>
                        <a:t>Opening Ceremony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Lectures </a:t>
                      </a:r>
                      <a:r>
                        <a:rPr lang="en-US" sz="1800" b="1" dirty="0">
                          <a:effectLst/>
                          <a:latin typeface="+mn-lt"/>
                        </a:rPr>
                        <a:t>of </a:t>
                      </a:r>
                      <a:r>
                        <a:rPr lang="en-US" sz="1800" b="1" dirty="0" smtClean="0">
                          <a:effectLst/>
                          <a:latin typeface="+mn-lt"/>
                        </a:rPr>
                        <a:t>Excellence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Welcome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Reception</a:t>
                      </a:r>
                      <a:endParaRPr lang="sr-Latn-R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89" marR="64089" marT="8901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914400" y="164068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1775" indent="-231775"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TEACHING COURSES</a:t>
            </a:r>
            <a:r>
              <a:rPr lang="sr-Latn-R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TIMETABLE AND PROGRAM OVERVIEW,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April</a:t>
            </a:r>
            <a:r>
              <a:rPr lang="sr-Latn-R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663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847777"/>
              </p:ext>
            </p:extLst>
          </p:nvPr>
        </p:nvGraphicFramePr>
        <p:xfrm>
          <a:off x="533400" y="1143000"/>
          <a:ext cx="7924800" cy="4946097"/>
        </p:xfrm>
        <a:graphic>
          <a:graphicData uri="http://schemas.openxmlformats.org/drawingml/2006/table">
            <a:tbl>
              <a:tblPr/>
              <a:tblGrid>
                <a:gridCol w="1828800"/>
                <a:gridCol w="3921149"/>
                <a:gridCol w="2174851"/>
              </a:tblGrid>
              <a:tr h="7422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08.30-09.00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Carotid and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Vertebral Artery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Times New Roman"/>
                        </a:rPr>
                        <a:t>Insonation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 Protocol (Normal Finding)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09.00-09.30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Cervical Arteries Atherosclerosis: Carotid Wall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Imaging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, Plaque Morphology,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Stenosis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Grading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6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09.30-10.00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Non-atherosclerotic Cervical Artery Disease: Dissection,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Fibromuscular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Displasia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Vasculitis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459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10.00-10.30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Extracranial</a:t>
                      </a:r>
                      <a:r>
                        <a:rPr lang="sr-Latn-RS" sz="2000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Vascular Examination in Acute Stroke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10.30-11.00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</a:rPr>
                        <a:t>Coffee Break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Latn-RS" sz="200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smtClean="0">
                          <a:latin typeface="Calibri"/>
                          <a:ea typeface="Calibri"/>
                          <a:cs typeface="Times New Roman"/>
                        </a:rPr>
                        <a:t>0-1</a:t>
                      </a:r>
                      <a:r>
                        <a:rPr lang="sr-Latn-RS" sz="200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Demonstration and Hands-On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16" name="Rectangle 1"/>
          <p:cNvSpPr>
            <a:spLocks noChangeArrowheads="1"/>
          </p:cNvSpPr>
          <p:nvPr/>
        </p:nvSpPr>
        <p:spPr bwMode="auto">
          <a:xfrm>
            <a:off x="0" y="152400"/>
            <a:ext cx="57340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Teaching Course 1: Extracranial arteries examination</a:t>
            </a:r>
          </a:p>
          <a:p>
            <a:endParaRPr lang="en-US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448527"/>
              </p:ext>
            </p:extLst>
          </p:nvPr>
        </p:nvGraphicFramePr>
        <p:xfrm>
          <a:off x="533400" y="1371600"/>
          <a:ext cx="7924800" cy="4343401"/>
        </p:xfrm>
        <a:graphic>
          <a:graphicData uri="http://schemas.openxmlformats.org/drawingml/2006/table">
            <a:tbl>
              <a:tblPr/>
              <a:tblGrid>
                <a:gridCol w="1412341"/>
                <a:gridCol w="4337608"/>
                <a:gridCol w="2174851"/>
              </a:tblGrid>
              <a:tr h="789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08.30-09.00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Brain Parenchyma Imaging Basis and Protocol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09.00-09.30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Transcranial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Sonography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in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Times New Roman"/>
                        </a:rPr>
                        <a:t>Parkinsonian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Syndromes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09.30-10.00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+mn-lt"/>
                          <a:ea typeface="Calibri"/>
                          <a:cs typeface="Times New Roman"/>
                        </a:rPr>
                        <a:t>Transcranial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+mn-lt"/>
                          <a:ea typeface="Calibri"/>
                          <a:cs typeface="Times New Roman"/>
                        </a:rPr>
                        <a:t>Sonography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 in Non-</a:t>
                      </a:r>
                      <a:r>
                        <a:rPr lang="en-US" sz="2000" dirty="0" err="1" smtClean="0">
                          <a:latin typeface="+mn-lt"/>
                          <a:ea typeface="Calibri"/>
                          <a:cs typeface="Times New Roman"/>
                        </a:rPr>
                        <a:t>Parkinsonian</a:t>
                      </a:r>
                      <a:r>
                        <a:rPr lang="en-US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 Syndromes</a:t>
                      </a: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7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10.00-10.30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New applications: TCS in Deep Brain Stimulation, Medial Temporal Atrophy Assessment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10.30-11.00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</a:rPr>
                        <a:t>Coffee Break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5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0-13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Demonstration and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Hands-On</a:t>
                      </a:r>
                      <a:endParaRPr lang="sr-Latn-RS" sz="2000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40" name="Rectangle 4"/>
          <p:cNvSpPr>
            <a:spLocks noChangeArrowheads="1"/>
          </p:cNvSpPr>
          <p:nvPr/>
        </p:nvSpPr>
        <p:spPr bwMode="auto">
          <a:xfrm>
            <a:off x="0" y="228600"/>
            <a:ext cx="49657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Teaching</a:t>
            </a:r>
            <a:r>
              <a:rPr lang="en-US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Course 2: B-mode Brain Sonography</a:t>
            </a:r>
          </a:p>
          <a:p>
            <a:endParaRPr lang="en-US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933708"/>
              </p:ext>
            </p:extLst>
          </p:nvPr>
        </p:nvGraphicFramePr>
        <p:xfrm>
          <a:off x="609600" y="1524000"/>
          <a:ext cx="7924800" cy="4038600"/>
        </p:xfrm>
        <a:graphic>
          <a:graphicData uri="http://schemas.openxmlformats.org/drawingml/2006/table">
            <a:tbl>
              <a:tblPr/>
              <a:tblGrid>
                <a:gridCol w="1412341"/>
                <a:gridCol w="4337608"/>
                <a:gridCol w="2174851"/>
              </a:tblGrid>
              <a:tr h="776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08.30-09.00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Times New Roman"/>
                        </a:rPr>
                        <a:t>asis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of Stroke</a:t>
                      </a:r>
                      <a:r>
                        <a:rPr lang="en-US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 Focused Intensive Care Echocardiogram (S-FICE)</a:t>
                      </a:r>
                      <a:endParaRPr lang="en-US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09.00-09.30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How to detect Ventricular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Akinesia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and Systolic Dysfunction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09.30-10.00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Focused Echo helps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to Detect AF and Related </a:t>
                      </a:r>
                      <a:r>
                        <a:rPr lang="en-US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Valvulopathies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6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10.00-10.30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Embolic</a:t>
                      </a:r>
                      <a:r>
                        <a:rPr lang="en-US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 Source of Stroke uncovered by Focused Echocardiography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9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10.30-11.00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effectLst/>
                          <a:latin typeface="+mn-lt"/>
                        </a:rPr>
                        <a:t>Coffee Break</a:t>
                      </a:r>
                      <a:endParaRPr lang="en-US" sz="2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3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0-13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.0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Demonstration and Hands-On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88" name="Rectangle 4"/>
          <p:cNvSpPr>
            <a:spLocks noChangeArrowheads="1"/>
          </p:cNvSpPr>
          <p:nvPr/>
        </p:nvSpPr>
        <p:spPr bwMode="auto">
          <a:xfrm>
            <a:off x="0" y="366682"/>
            <a:ext cx="655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Teaching</a:t>
            </a:r>
            <a:r>
              <a:rPr lang="en-US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Course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3:</a:t>
            </a:r>
            <a:r>
              <a:rPr lang="sr-Latn-R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Echocardiography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for </a:t>
            </a:r>
            <a:r>
              <a:rPr lang="en-US" sz="20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Neurosonologists</a:t>
            </a:r>
            <a:endParaRPr lang="en-US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002821"/>
              </p:ext>
            </p:extLst>
          </p:nvPr>
        </p:nvGraphicFramePr>
        <p:xfrm>
          <a:off x="609600" y="1676400"/>
          <a:ext cx="7848600" cy="3634510"/>
        </p:xfrm>
        <a:graphic>
          <a:graphicData uri="http://schemas.openxmlformats.org/drawingml/2006/table">
            <a:tbl>
              <a:tblPr/>
              <a:tblGrid>
                <a:gridCol w="1905000"/>
                <a:gridCol w="3789661"/>
                <a:gridCol w="2153939"/>
              </a:tblGrid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0-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Transcranial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Times New Roman"/>
                        </a:rPr>
                        <a:t>Insonation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 Protocol (TCCS/TCD)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Intracranial Stenosis/Occlusion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Collateral Pathways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73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Venous</a:t>
                      </a:r>
                      <a:r>
                        <a:rPr lang="sr-Latn-RS" sz="2000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System Examination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0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16.00-16.30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effectLst/>
                          <a:latin typeface="+mn-lt"/>
                        </a:rPr>
                        <a:t>Coffee Break</a:t>
                      </a:r>
                      <a:endParaRPr lang="en-US" sz="2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0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Demonstration and Hands-On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12" name="Rectangle 1"/>
          <p:cNvSpPr>
            <a:spLocks noChangeArrowheads="1"/>
          </p:cNvSpPr>
          <p:nvPr/>
        </p:nvSpPr>
        <p:spPr bwMode="auto">
          <a:xfrm>
            <a:off x="0" y="158750"/>
            <a:ext cx="56721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Teaching</a:t>
            </a:r>
            <a:r>
              <a:rPr lang="en-US" sz="1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Course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4: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Intracranial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vascular examination</a:t>
            </a:r>
            <a:endParaRPr lang="en-US" sz="2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US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272368"/>
              </p:ext>
            </p:extLst>
          </p:nvPr>
        </p:nvGraphicFramePr>
        <p:xfrm>
          <a:off x="609600" y="1447800"/>
          <a:ext cx="7924800" cy="4374853"/>
        </p:xfrm>
        <a:graphic>
          <a:graphicData uri="http://schemas.openxmlformats.org/drawingml/2006/table">
            <a:tbl>
              <a:tblPr/>
              <a:tblGrid>
                <a:gridCol w="1412341"/>
                <a:gridCol w="4337608"/>
                <a:gridCol w="2174851"/>
              </a:tblGrid>
              <a:tr h="7944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0-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Ultrasound of the Nerves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4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Ultrasound of the Muscles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3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US navigation during Botox 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and Steroid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Injection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and Biopsy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037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Muscle and Nerve Ultrasound in Motor Neuron Disorders</a:t>
                      </a:r>
                      <a:endParaRPr lang="sr-Latn-RS" sz="2000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16.00-16.30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</a:rPr>
                        <a:t>Coffee Break</a:t>
                      </a:r>
                      <a:endParaRPr lang="en-US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2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Demonstration and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Hands-On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36" name="Rectangle 4"/>
          <p:cNvSpPr>
            <a:spLocks noChangeArrowheads="1"/>
          </p:cNvSpPr>
          <p:nvPr/>
        </p:nvSpPr>
        <p:spPr bwMode="auto">
          <a:xfrm>
            <a:off x="0" y="366713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Teaching</a:t>
            </a:r>
            <a:r>
              <a:rPr lang="en-US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Course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5: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Muscle and Nerve</a:t>
            </a:r>
            <a:endParaRPr lang="en-US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371314"/>
              </p:ext>
            </p:extLst>
          </p:nvPr>
        </p:nvGraphicFramePr>
        <p:xfrm>
          <a:off x="609600" y="1447800"/>
          <a:ext cx="7924800" cy="4160675"/>
        </p:xfrm>
        <a:graphic>
          <a:graphicData uri="http://schemas.openxmlformats.org/drawingml/2006/table">
            <a:tbl>
              <a:tblPr/>
              <a:tblGrid>
                <a:gridCol w="1412341"/>
                <a:gridCol w="4337608"/>
                <a:gridCol w="2174851"/>
              </a:tblGrid>
              <a:tr h="914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0-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Why do we perform ultrasound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Times New Roman"/>
                        </a:rPr>
                        <a:t>neuroophthalmological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examination?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Optic</a:t>
                      </a:r>
                      <a:r>
                        <a:rPr lang="en-US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 Nerve Sheath Diameter and the Diagnosis of Increased Intracranial Pressure</a:t>
                      </a: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2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Vascular Orbital </a:t>
                      </a:r>
                      <a:r>
                        <a:rPr lang="en-US" sz="20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Sonography</a:t>
                      </a:r>
                      <a:endParaRPr lang="en-US" sz="2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79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Temporal Arter</a:t>
                      </a:r>
                      <a:r>
                        <a:rPr lang="en-US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y Examination</a:t>
                      </a: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16.00-16.30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effectLst/>
                          <a:latin typeface="+mn-lt"/>
                        </a:rPr>
                        <a:t>Coffee Break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0-1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Latn-R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Demonstration and Hands-On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84" name="Rectangle 4"/>
          <p:cNvSpPr>
            <a:spLocks noChangeArrowheads="1"/>
          </p:cNvSpPr>
          <p:nvPr/>
        </p:nvSpPr>
        <p:spPr bwMode="auto">
          <a:xfrm>
            <a:off x="0" y="353987"/>
            <a:ext cx="7620000" cy="425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Teaching</a:t>
            </a:r>
            <a:r>
              <a:rPr lang="en-US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Course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6: </a:t>
            </a:r>
            <a:r>
              <a:rPr lang="hr-HR" sz="2000" b="1" dirty="0">
                <a:ea typeface="Calibri"/>
                <a:cs typeface="Times New Roman"/>
              </a:rPr>
              <a:t>Ocular and orbital ultrasound</a:t>
            </a:r>
            <a:endParaRPr lang="en-US" sz="2000" b="1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547</Words>
  <Application>Microsoft Office PowerPoint</Application>
  <PresentationFormat>On-screen Show (4:3)</PresentationFormat>
  <Paragraphs>111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Saska</dc:creator>
  <cp:lastModifiedBy>man man</cp:lastModifiedBy>
  <cp:revision>38</cp:revision>
  <cp:lastPrinted>2019-11-26T14:24:31Z</cp:lastPrinted>
  <dcterms:created xsi:type="dcterms:W3CDTF">2019-11-18T04:59:12Z</dcterms:created>
  <dcterms:modified xsi:type="dcterms:W3CDTF">2019-12-01T22:33:36Z</dcterms:modified>
</cp:coreProperties>
</file>